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56" r:id="rId2"/>
    <p:sldId id="258" r:id="rId3"/>
    <p:sldId id="259" r:id="rId4"/>
    <p:sldId id="261" r:id="rId5"/>
    <p:sldId id="266" r:id="rId6"/>
    <p:sldId id="263" r:id="rId7"/>
    <p:sldId id="269" r:id="rId8"/>
    <p:sldId id="262" r:id="rId9"/>
    <p:sldId id="267" r:id="rId10"/>
    <p:sldId id="260" r:id="rId11"/>
    <p:sldId id="268" r:id="rId12"/>
    <p:sldId id="265" r:id="rId13"/>
    <p:sldId id="264" r:id="rId14"/>
    <p:sldId id="25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0000"/>
    <a:srgbClr val="3709F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57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EE013CA-AED8-4E6A-89A2-EFF82649B704}" type="datetimeFigureOut">
              <a:rPr lang="en-US" smtClean="0"/>
              <a:pPr/>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38E86-0278-43ED-80D9-2834513700E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E013CA-AED8-4E6A-89A2-EFF82649B704}" type="datetimeFigureOut">
              <a:rPr lang="en-US" smtClean="0"/>
              <a:pPr/>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38E86-0278-43ED-80D9-2834513700E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E013CA-AED8-4E6A-89A2-EFF82649B704}" type="datetimeFigureOut">
              <a:rPr lang="en-US" smtClean="0"/>
              <a:pPr/>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38E86-0278-43ED-80D9-2834513700E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E013CA-AED8-4E6A-89A2-EFF82649B704}" type="datetimeFigureOut">
              <a:rPr lang="en-US" smtClean="0"/>
              <a:pPr/>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38E86-0278-43ED-80D9-2834513700E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EE013CA-AED8-4E6A-89A2-EFF82649B704}" type="datetimeFigureOut">
              <a:rPr lang="en-US" smtClean="0"/>
              <a:pPr/>
              <a:t>6/22/2010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38E86-0278-43ED-80D9-2834513700E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EE013CA-AED8-4E6A-89A2-EFF82649B704}" type="datetimeFigureOut">
              <a:rPr lang="en-US" smtClean="0"/>
              <a:pPr/>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438E86-0278-43ED-80D9-2834513700E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EE013CA-AED8-4E6A-89A2-EFF82649B704}" type="datetimeFigureOut">
              <a:rPr lang="en-US" smtClean="0"/>
              <a:pPr/>
              <a:t>6/22/2010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438E86-0278-43ED-80D9-2834513700E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EE013CA-AED8-4E6A-89A2-EFF82649B704}" type="datetimeFigureOut">
              <a:rPr lang="en-US" smtClean="0"/>
              <a:pPr/>
              <a:t>6/22/2010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438E86-0278-43ED-80D9-2834513700E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E013CA-AED8-4E6A-89A2-EFF82649B704}" type="datetimeFigureOut">
              <a:rPr lang="en-US" smtClean="0"/>
              <a:pPr/>
              <a:t>6/22/2010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438E86-0278-43ED-80D9-2834513700E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E013CA-AED8-4E6A-89A2-EFF82649B704}" type="datetimeFigureOut">
              <a:rPr lang="en-US" smtClean="0"/>
              <a:pPr/>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438E86-0278-43ED-80D9-2834513700E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E013CA-AED8-4E6A-89A2-EFF82649B704}" type="datetimeFigureOut">
              <a:rPr lang="en-US" smtClean="0"/>
              <a:pPr/>
              <a:t>6/22/2010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438E86-0278-43ED-80D9-2834513700E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E013CA-AED8-4E6A-89A2-EFF82649B704}" type="datetimeFigureOut">
              <a:rPr lang="en-US" smtClean="0"/>
              <a:pPr/>
              <a:t>6/22/2010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38E86-0278-43ED-80D9-2834513700E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gif"/><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smokeybear.com/design-resources.asp" TargetMode="External"/><Relationship Id="rId2" Type="http://schemas.openxmlformats.org/officeDocument/2006/relationships/hyperlink" Target="http://www.nifc.gov/fire_info/nfn.htm" TargetMode="External"/><Relationship Id="rId1" Type="http://schemas.openxmlformats.org/officeDocument/2006/relationships/slideLayout" Target="../slideLayouts/slideLayout2.xml"/><Relationship Id="rId6" Type="http://schemas.openxmlformats.org/officeDocument/2006/relationships/hyperlink" Target="http://members.multimania.co.uk/NaturalHazards/FFires.html" TargetMode="External"/><Relationship Id="rId5" Type="http://schemas.openxmlformats.org/officeDocument/2006/relationships/hyperlink" Target="http://www.solarnavigator.net/" TargetMode="External"/><Relationship Id="rId4" Type="http://schemas.openxmlformats.org/officeDocument/2006/relationships/hyperlink" Target="http://www.people.fas.harvard.edu/"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re title.jpg"/>
          <p:cNvPicPr>
            <a:picLocks noChangeAspect="1"/>
          </p:cNvPicPr>
          <p:nvPr/>
        </p:nvPicPr>
        <p:blipFill>
          <a:blip r:embed="rId2" cstate="print"/>
          <a:stretch>
            <a:fillRect/>
          </a:stretch>
        </p:blipFill>
        <p:spPr>
          <a:xfrm>
            <a:off x="0" y="1"/>
            <a:ext cx="9144000" cy="6858000"/>
          </a:xfrm>
          <a:prstGeom prst="rect">
            <a:avLst/>
          </a:prstGeom>
          <a:ln w="228600" cap="sq" cmpd="thickThin">
            <a:solidFill>
              <a:srgbClr val="000000"/>
            </a:solidFill>
            <a:prstDash val="solid"/>
            <a:miter lim="800000"/>
          </a:ln>
          <a:effectLst>
            <a:innerShdw blurRad="76200">
              <a:srgbClr val="000000"/>
            </a:innerShdw>
          </a:effectLst>
        </p:spPr>
      </p:pic>
      <p:sp>
        <p:nvSpPr>
          <p:cNvPr id="2" name="Title 1"/>
          <p:cNvSpPr>
            <a:spLocks noGrp="1"/>
          </p:cNvSpPr>
          <p:nvPr>
            <p:ph type="ctrTitle"/>
          </p:nvPr>
        </p:nvSpPr>
        <p:spPr/>
        <p:txBody>
          <a:bodyPr/>
          <a:lstStyle/>
          <a:p>
            <a:r>
              <a:rPr lang="en-US" b="1" dirty="0" smtClean="0"/>
              <a:t>Nature’s Fury</a:t>
            </a:r>
            <a:br>
              <a:rPr lang="en-US" b="1" dirty="0" smtClean="0"/>
            </a:br>
            <a:r>
              <a:rPr lang="en-US" b="1" dirty="0" smtClean="0"/>
              <a:t>Forest Fires</a:t>
            </a:r>
            <a:endParaRPr lang="en-US" b="1" dirty="0"/>
          </a:p>
        </p:txBody>
      </p:sp>
      <p:sp>
        <p:nvSpPr>
          <p:cNvPr id="3" name="Subtitle 2"/>
          <p:cNvSpPr>
            <a:spLocks noGrp="1"/>
          </p:cNvSpPr>
          <p:nvPr>
            <p:ph type="subTitle" idx="1"/>
          </p:nvPr>
        </p:nvSpPr>
        <p:spPr/>
        <p:txBody>
          <a:bodyPr>
            <a:normAutofit/>
            <a:scene3d>
              <a:camera prst="orthographicFront"/>
              <a:lightRig rig="soft" dir="t">
                <a:rot lat="0" lon="0" rev="10800000"/>
              </a:lightRig>
            </a:scene3d>
            <a:sp3d>
              <a:bevelT w="27940" h="12700"/>
              <a:contourClr>
                <a:srgbClr val="DDDDDD"/>
              </a:contourClr>
            </a:sp3d>
          </a:bodyPr>
          <a:lstStyle/>
          <a:p>
            <a:r>
              <a:rPr lang="en-US" b="1" spc="150" dirty="0" smtClean="0">
                <a:ln w="11430"/>
                <a:solidFill>
                  <a:srgbClr val="F8F8F8"/>
                </a:solidFill>
                <a:effectLst>
                  <a:outerShdw blurRad="25400" algn="tl" rotWithShape="0">
                    <a:srgbClr val="000000">
                      <a:alpha val="43000"/>
                    </a:srgbClr>
                  </a:outerShdw>
                </a:effectLst>
              </a:rPr>
              <a:t>Karen Brisbane</a:t>
            </a:r>
          </a:p>
          <a:p>
            <a:r>
              <a:rPr lang="en-US" b="1" spc="150" dirty="0" smtClean="0">
                <a:ln w="11430"/>
                <a:solidFill>
                  <a:srgbClr val="F8F8F8"/>
                </a:solidFill>
                <a:effectLst>
                  <a:outerShdw blurRad="25400" algn="tl" rotWithShape="0">
                    <a:srgbClr val="000000">
                      <a:alpha val="43000"/>
                    </a:srgbClr>
                  </a:outerShdw>
                </a:effectLst>
              </a:rPr>
              <a:t>Kiva Elementary</a:t>
            </a:r>
            <a:endParaRPr lang="en-US" b="1" spc="150" dirty="0">
              <a:ln w="11430"/>
              <a:solidFill>
                <a:srgbClr val="F8F8F8"/>
              </a:solidFill>
              <a:effectLst>
                <a:outerShdw blurRad="25400" algn="tl" rotWithShape="0">
                  <a:srgbClr val="000000">
                    <a:alpha val="43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re background.jpg"/>
          <p:cNvPicPr>
            <a:picLocks noChangeAspect="1"/>
          </p:cNvPicPr>
          <p:nvPr/>
        </p:nvPicPr>
        <p:blipFill>
          <a:blip r:embed="rId2" cstate="print"/>
          <a:stretch>
            <a:fillRect/>
          </a:stretch>
        </p:blipFill>
        <p:spPr>
          <a:xfrm>
            <a:off x="0" y="0"/>
            <a:ext cx="9144000" cy="6858000"/>
          </a:xfrm>
          <a:prstGeom prst="rect">
            <a:avLst/>
          </a:prstGeom>
        </p:spPr>
      </p:pic>
      <p:sp>
        <p:nvSpPr>
          <p:cNvPr id="5" name="Title 4"/>
          <p:cNvSpPr>
            <a:spLocks noGrp="1"/>
          </p:cNvSpPr>
          <p:nvPr>
            <p:ph type="title"/>
          </p:nvPr>
        </p:nvSpPr>
        <p:spPr/>
        <p:txBody>
          <a:bodyPr/>
          <a:lstStyle/>
          <a:p>
            <a:r>
              <a:rPr lang="en-US" b="1" dirty="0" smtClean="0"/>
              <a:t>Interesting Facts</a:t>
            </a:r>
            <a:endParaRPr lang="en-US" b="1" dirty="0"/>
          </a:p>
        </p:txBody>
      </p:sp>
      <p:sp>
        <p:nvSpPr>
          <p:cNvPr id="6" name="Content Placeholder 5"/>
          <p:cNvSpPr>
            <a:spLocks noGrp="1"/>
          </p:cNvSpPr>
          <p:nvPr>
            <p:ph idx="1"/>
          </p:nvPr>
        </p:nvSpPr>
        <p:spPr/>
        <p:txBody>
          <a:bodyPr>
            <a:normAutofit fontScale="92500" lnSpcReduction="10000"/>
          </a:bodyPr>
          <a:lstStyle/>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Wildfires occur on every continent except Antarctica.</a:t>
            </a:r>
          </a:p>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Smokey the Bear was born on August 9, 1944 when the </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U.S. Forest Service and the Ad Council agreed that a fictional bear named Smokey would be the symbol for their joint effort to promote forest fire </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prevention.</a:t>
            </a:r>
          </a:p>
          <a:p>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Fires burn more intensely during the day because the sunlight heats up the ground creating wind currents that move upward.</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t>World Continent Map</a:t>
            </a:r>
            <a:endParaRPr lang="en-US" dirty="0"/>
          </a:p>
        </p:txBody>
      </p:sp>
      <p:pic>
        <p:nvPicPr>
          <p:cNvPr id="11" name="Picture Placeholder 10" descr="continents.gif"/>
          <p:cNvPicPr>
            <a:picLocks noGrp="1" noChangeAspect="1"/>
          </p:cNvPicPr>
          <p:nvPr>
            <p:ph type="pic" idx="1"/>
          </p:nvPr>
        </p:nvPicPr>
        <p:blipFill>
          <a:blip r:embed="rId2" cstate="print"/>
          <a:srcRect l="13241" r="13241"/>
          <a:stretch>
            <a:fillRect/>
          </a:stretch>
        </p:blipFill>
        <p:spPr/>
      </p:pic>
      <p:sp>
        <p:nvSpPr>
          <p:cNvPr id="6" name="Text Placeholder 5"/>
          <p:cNvSpPr>
            <a:spLocks noGrp="1"/>
          </p:cNvSpPr>
          <p:nvPr>
            <p:ph type="body" sz="half" idx="2"/>
          </p:nvPr>
        </p:nvSpPr>
        <p:spPr/>
        <p:txBody>
          <a:bodyPr>
            <a:normAutofit/>
          </a:bodyPr>
          <a:lstStyle/>
          <a:p>
            <a:pPr algn="ctr"/>
            <a:r>
              <a:rPr lang="en-US" dirty="0" smtClean="0"/>
              <a:t>Forest Fires occur on every continent except Antarctica because it has no dry ground material to burn.   Areas with a wet, rainy season are more likely to have forest fires.</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2895600" y="3200400"/>
            <a:ext cx="685800" cy="685800"/>
          </a:xfrm>
          <a:prstGeom prst="rect">
            <a:avLst/>
          </a:prstGeom>
          <a:noFill/>
          <a:ln w="9525">
            <a:noFill/>
            <a:miter lim="800000"/>
            <a:headEnd/>
            <a:tailEnd/>
          </a:ln>
          <a:effectLst/>
        </p:spPr>
      </p:pic>
      <p:pic>
        <p:nvPicPr>
          <p:cNvPr id="13" name="Picture 2"/>
          <p:cNvPicPr>
            <a:picLocks noChangeAspect="1" noChangeArrowheads="1"/>
          </p:cNvPicPr>
          <p:nvPr/>
        </p:nvPicPr>
        <p:blipFill>
          <a:blip r:embed="rId3" cstate="print"/>
          <a:srcRect/>
          <a:stretch>
            <a:fillRect/>
          </a:stretch>
        </p:blipFill>
        <p:spPr bwMode="auto">
          <a:xfrm>
            <a:off x="4419600" y="2819400"/>
            <a:ext cx="685800" cy="685800"/>
          </a:xfrm>
          <a:prstGeom prst="rect">
            <a:avLst/>
          </a:prstGeom>
          <a:noFill/>
          <a:ln w="9525">
            <a:noFill/>
            <a:miter lim="800000"/>
            <a:headEnd/>
            <a:tailEnd/>
          </a:ln>
          <a:effectLst/>
        </p:spPr>
      </p:pic>
      <p:pic>
        <p:nvPicPr>
          <p:cNvPr id="14" name="Picture 2"/>
          <p:cNvPicPr>
            <a:picLocks noChangeAspect="1" noChangeArrowheads="1"/>
          </p:cNvPicPr>
          <p:nvPr/>
        </p:nvPicPr>
        <p:blipFill>
          <a:blip r:embed="rId3" cstate="print"/>
          <a:srcRect/>
          <a:stretch>
            <a:fillRect/>
          </a:stretch>
        </p:blipFill>
        <p:spPr bwMode="auto">
          <a:xfrm>
            <a:off x="1981200" y="1143000"/>
            <a:ext cx="685800" cy="685800"/>
          </a:xfrm>
          <a:prstGeom prst="rect">
            <a:avLst/>
          </a:prstGeom>
          <a:noFill/>
          <a:ln w="9525">
            <a:noFill/>
            <a:miter lim="800000"/>
            <a:headEnd/>
            <a:tailEnd/>
          </a:ln>
          <a:effectLst/>
        </p:spPr>
      </p:pic>
      <p:pic>
        <p:nvPicPr>
          <p:cNvPr id="15" name="Picture 2"/>
          <p:cNvPicPr>
            <a:picLocks noChangeAspect="1" noChangeArrowheads="1"/>
          </p:cNvPicPr>
          <p:nvPr/>
        </p:nvPicPr>
        <p:blipFill>
          <a:blip r:embed="rId3" cstate="print"/>
          <a:srcRect/>
          <a:stretch>
            <a:fillRect/>
          </a:stretch>
        </p:blipFill>
        <p:spPr bwMode="auto">
          <a:xfrm>
            <a:off x="4267200" y="1066800"/>
            <a:ext cx="685800" cy="685800"/>
          </a:xfrm>
          <a:prstGeom prst="rect">
            <a:avLst/>
          </a:prstGeom>
          <a:noFill/>
          <a:ln w="9525">
            <a:noFill/>
            <a:miter lim="800000"/>
            <a:headEnd/>
            <a:tailEnd/>
          </a:ln>
          <a:effectLst/>
        </p:spPr>
      </p:pic>
      <p:pic>
        <p:nvPicPr>
          <p:cNvPr id="16" name="Picture 2"/>
          <p:cNvPicPr>
            <a:picLocks noChangeAspect="1" noChangeArrowheads="1"/>
          </p:cNvPicPr>
          <p:nvPr/>
        </p:nvPicPr>
        <p:blipFill>
          <a:blip r:embed="rId3" cstate="print"/>
          <a:srcRect/>
          <a:stretch>
            <a:fillRect/>
          </a:stretch>
        </p:blipFill>
        <p:spPr bwMode="auto">
          <a:xfrm>
            <a:off x="6400800" y="3048000"/>
            <a:ext cx="685800" cy="685800"/>
          </a:xfrm>
          <a:prstGeom prst="rect">
            <a:avLst/>
          </a:prstGeom>
          <a:noFill/>
          <a:ln w="9525">
            <a:noFill/>
            <a:miter lim="800000"/>
            <a:headEnd/>
            <a:tailEnd/>
          </a:ln>
          <a:effectLst/>
        </p:spPr>
      </p:pic>
      <p:pic>
        <p:nvPicPr>
          <p:cNvPr id="17" name="Picture 2"/>
          <p:cNvPicPr>
            <a:picLocks noChangeAspect="1" noChangeArrowheads="1"/>
          </p:cNvPicPr>
          <p:nvPr/>
        </p:nvPicPr>
        <p:blipFill>
          <a:blip r:embed="rId3" cstate="print"/>
          <a:srcRect/>
          <a:stretch>
            <a:fillRect/>
          </a:stretch>
        </p:blipFill>
        <p:spPr bwMode="auto">
          <a:xfrm>
            <a:off x="5867400" y="990600"/>
            <a:ext cx="685800" cy="685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Quiz</a:t>
            </a:r>
            <a:endParaRPr lang="en-US" dirty="0"/>
          </a:p>
        </p:txBody>
      </p:sp>
      <p:sp>
        <p:nvSpPr>
          <p:cNvPr id="3" name="Content Placeholder 2"/>
          <p:cNvSpPr>
            <a:spLocks noGrp="1"/>
          </p:cNvSpPr>
          <p:nvPr>
            <p:ph idx="1"/>
          </p:nvPr>
        </p:nvSpPr>
        <p:spPr/>
        <p:txBody>
          <a:bodyPr>
            <a:normAutofit fontScale="92500" lnSpcReduction="20000"/>
          </a:bodyPr>
          <a:lstStyle/>
          <a:p>
            <a:pPr marL="514350" indent="-514350">
              <a:buFont typeface="+mj-lt"/>
              <a:buAutoNum type="arabicPeriod"/>
            </a:pPr>
            <a:r>
              <a:rPr lang="en-US" dirty="0" smtClean="0"/>
              <a:t>You can prevent a forest fire by not playing with matches.</a:t>
            </a:r>
          </a:p>
          <a:p>
            <a:pPr marL="514350" indent="-514350">
              <a:buNone/>
            </a:pPr>
            <a:r>
              <a:rPr lang="en-US" dirty="0"/>
              <a:t>	</a:t>
            </a:r>
            <a:r>
              <a:rPr lang="en-US" dirty="0" smtClean="0"/>
              <a:t>		True  or  False</a:t>
            </a:r>
          </a:p>
          <a:p>
            <a:pPr marL="514350" indent="-514350">
              <a:buNone/>
            </a:pPr>
            <a:endParaRPr lang="en-US" dirty="0" smtClean="0"/>
          </a:p>
          <a:p>
            <a:pPr marL="514350" indent="-514350">
              <a:buAutoNum type="arabicPeriod" startAt="2"/>
            </a:pPr>
            <a:r>
              <a:rPr lang="en-US" dirty="0" smtClean="0"/>
              <a:t>Forest fires occur on all continents.</a:t>
            </a:r>
          </a:p>
          <a:p>
            <a:pPr marL="514350" indent="-514350">
              <a:buNone/>
            </a:pPr>
            <a:r>
              <a:rPr lang="en-US" dirty="0"/>
              <a:t>	</a:t>
            </a:r>
            <a:r>
              <a:rPr lang="en-US" dirty="0" smtClean="0"/>
              <a:t>		True  or  False</a:t>
            </a:r>
          </a:p>
          <a:p>
            <a:pPr marL="514350" indent="-514350">
              <a:buNone/>
            </a:pPr>
            <a:endParaRPr lang="en-US" dirty="0" smtClean="0"/>
          </a:p>
          <a:p>
            <a:pPr marL="514350" indent="-514350">
              <a:buAutoNum type="arabicPeriod" startAt="3"/>
            </a:pPr>
            <a:r>
              <a:rPr lang="en-US" dirty="0" smtClean="0"/>
              <a:t>Forest fires destroy millions of acres of land yearly.</a:t>
            </a:r>
          </a:p>
          <a:p>
            <a:pPr marL="514350" indent="-514350">
              <a:buNone/>
            </a:pPr>
            <a:r>
              <a:rPr lang="en-US" dirty="0"/>
              <a:t> </a:t>
            </a:r>
            <a:r>
              <a:rPr lang="en-US" dirty="0" smtClean="0"/>
              <a:t>   			True  or  False</a:t>
            </a:r>
          </a:p>
          <a:p>
            <a:pPr marL="514350" indent="-514350">
              <a:buNone/>
            </a:pP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Glossary</a:t>
            </a:r>
            <a:endParaRPr lang="en-US" dirty="0"/>
          </a:p>
        </p:txBody>
      </p:sp>
      <p:sp>
        <p:nvSpPr>
          <p:cNvPr id="3" name="Content Placeholder 2"/>
          <p:cNvSpPr>
            <a:spLocks noGrp="1"/>
          </p:cNvSpPr>
          <p:nvPr>
            <p:ph idx="1"/>
          </p:nvPr>
        </p:nvSpPr>
        <p:spPr/>
        <p:txBody>
          <a:bodyPr/>
          <a:lstStyle/>
          <a:p>
            <a:r>
              <a:rPr lang="en-US" b="1" dirty="0" smtClean="0"/>
              <a:t>Arson</a:t>
            </a:r>
            <a:r>
              <a:rPr lang="en-US" dirty="0" smtClean="0"/>
              <a:t> – when someone intentionally starts a fire to damage land or property</a:t>
            </a:r>
          </a:p>
          <a:p>
            <a:pPr>
              <a:buNone/>
            </a:pPr>
            <a:endParaRPr lang="en-US" dirty="0" smtClean="0"/>
          </a:p>
          <a:p>
            <a:r>
              <a:rPr lang="en-US" b="1" dirty="0" smtClean="0"/>
              <a:t>Extinguish </a:t>
            </a:r>
            <a:r>
              <a:rPr lang="en-US" dirty="0" smtClean="0"/>
              <a:t>– to put out a fire</a:t>
            </a:r>
          </a:p>
          <a:p>
            <a:pPr>
              <a:buNone/>
            </a:pPr>
            <a:endParaRPr lang="en-US" dirty="0" smtClean="0"/>
          </a:p>
          <a:p>
            <a:r>
              <a:rPr lang="en-US" b="1" dirty="0" smtClean="0"/>
              <a:t>Vegetation</a:t>
            </a:r>
            <a:r>
              <a:rPr lang="en-US" dirty="0" smtClean="0"/>
              <a:t> – plants and plant life</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Cited</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Year to date statistics:  </a:t>
            </a:r>
            <a:r>
              <a:rPr lang="en-US" dirty="0" smtClean="0">
                <a:hlinkClick r:id="rId2"/>
              </a:rPr>
              <a:t>http://www.nifc.gov/fire_info/nfn.htm</a:t>
            </a:r>
            <a:endParaRPr lang="en-US" dirty="0" smtClean="0"/>
          </a:p>
          <a:p>
            <a:r>
              <a:rPr lang="en-US" dirty="0" smtClean="0"/>
              <a:t>Smokey </a:t>
            </a:r>
            <a:r>
              <a:rPr lang="en-US" dirty="0" smtClean="0"/>
              <a:t>the Bear image and research:  </a:t>
            </a:r>
            <a:r>
              <a:rPr lang="en-US" dirty="0" smtClean="0">
                <a:hlinkClick r:id="rId3"/>
              </a:rPr>
              <a:t>http://</a:t>
            </a:r>
            <a:r>
              <a:rPr lang="en-US" dirty="0" smtClean="0">
                <a:hlinkClick r:id="rId3"/>
              </a:rPr>
              <a:t>www.smokeybear.com/design-resources.asp</a:t>
            </a:r>
            <a:endParaRPr lang="en-US" dirty="0" smtClean="0"/>
          </a:p>
          <a:p>
            <a:r>
              <a:rPr lang="en-US" dirty="0" smtClean="0"/>
              <a:t>Forest Fire image:                        </a:t>
            </a:r>
            <a:r>
              <a:rPr lang="en-US" dirty="0" smtClean="0">
                <a:hlinkClick r:id="rId4"/>
              </a:rPr>
              <a:t>www.people.fas.harvard.edu</a:t>
            </a:r>
            <a:endParaRPr lang="en-US" dirty="0" smtClean="0"/>
          </a:p>
          <a:p>
            <a:r>
              <a:rPr lang="en-US" dirty="0" smtClean="0"/>
              <a:t>Continent Map:                                                   </a:t>
            </a:r>
            <a:r>
              <a:rPr lang="en-US" u="sng" dirty="0" smtClean="0">
                <a:solidFill>
                  <a:srgbClr val="3709FB"/>
                </a:solidFill>
              </a:rPr>
              <a:t>www4.uwm.edu</a:t>
            </a:r>
            <a:endParaRPr lang="en-US" u="sng" dirty="0" smtClean="0">
              <a:solidFill>
                <a:srgbClr val="3709FB"/>
              </a:solidFill>
            </a:endParaRPr>
          </a:p>
          <a:p>
            <a:r>
              <a:rPr lang="en-US" dirty="0" smtClean="0"/>
              <a:t>Lightning starting fire:  </a:t>
            </a:r>
            <a:r>
              <a:rPr lang="en-US" dirty="0" smtClean="0"/>
              <a:t>                                       </a:t>
            </a:r>
            <a:r>
              <a:rPr lang="en-US" dirty="0" smtClean="0">
                <a:hlinkClick r:id="rId5"/>
              </a:rPr>
              <a:t>www.solarnavigator.net</a:t>
            </a:r>
            <a:endParaRPr lang="en-US" dirty="0" smtClean="0"/>
          </a:p>
          <a:p>
            <a:r>
              <a:rPr lang="en-US" dirty="0" smtClean="0"/>
              <a:t>Forest Fire with firemen images and research: </a:t>
            </a:r>
            <a:r>
              <a:rPr lang="en-US" dirty="0" smtClean="0">
                <a:hlinkClick r:id="rId6"/>
              </a:rPr>
              <a:t>http</a:t>
            </a:r>
            <a:r>
              <a:rPr lang="en-US" dirty="0" smtClean="0">
                <a:hlinkClick r:id="rId6"/>
              </a:rPr>
              <a:t>://</a:t>
            </a:r>
            <a:r>
              <a:rPr lang="en-US" dirty="0" smtClean="0">
                <a:hlinkClick r:id="rId6"/>
              </a:rPr>
              <a:t>members.multimania.co.uk/NaturalHazards/FFires.html</a:t>
            </a: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re background.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b="1" dirty="0" smtClean="0"/>
              <a:t>What is a forest fire?</a:t>
            </a:r>
            <a:endParaRPr lang="en-US" b="1" dirty="0"/>
          </a:p>
        </p:txBody>
      </p:sp>
      <p:sp>
        <p:nvSpPr>
          <p:cNvPr id="3" name="Content Placeholder 2"/>
          <p:cNvSpPr>
            <a:spLocks noGrp="1"/>
          </p:cNvSpPr>
          <p:nvPr>
            <p:ph idx="1"/>
          </p:nvPr>
        </p:nvSpPr>
        <p:spPr/>
        <p:txBody>
          <a:bodyPr/>
          <a:lstStyle/>
          <a:p>
            <a:pPr>
              <a:buNone/>
            </a:pP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 forest fire is any uncontrolled fire in a wooded place.  Other names for forest fires are:  brush fire, grass fire, peat fire, and woodland fire.  They are usually named by the type of </a:t>
            </a:r>
            <a:r>
              <a:rPr lang="en-US" b="1" dirty="0" smtClean="0">
                <a:ln w="18415" cmpd="sng">
                  <a:solidFill>
                    <a:srgbClr val="FFFFFF"/>
                  </a:solidFill>
                  <a:prstDash val="solid"/>
                </a:ln>
                <a:solidFill>
                  <a:schemeClr val="bg1">
                    <a:lumMod val="95000"/>
                    <a:lumOff val="5000"/>
                  </a:schemeClr>
                </a:solidFill>
                <a:effectLst>
                  <a:outerShdw blurRad="63500" dir="3600000" algn="tl" rotWithShape="0">
                    <a:srgbClr val="000000">
                      <a:alpha val="70000"/>
                    </a:srgbClr>
                  </a:outerShdw>
                </a:effectLst>
              </a:rPr>
              <a:t>vegetation</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that is burned.  Wildfires are </a:t>
            </a:r>
            <a:r>
              <a:rPr lang="en-US" i="1" u="sng"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different</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from other fires because they are large, can change direction, and even jump over roads.  </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0" dirty="0" smtClean="0">
                <a:ln w="18415" cmpd="sng">
                  <a:solidFill>
                    <a:schemeClr val="tx1"/>
                  </a:solidFill>
                  <a:prstDash val="solid"/>
                </a:ln>
                <a:effectLst>
                  <a:outerShdw blurRad="63500" dir="3600000" algn="tl" rotWithShape="0">
                    <a:srgbClr val="000000">
                      <a:alpha val="70000"/>
                    </a:srgbClr>
                  </a:outerShdw>
                </a:effectLst>
              </a:rPr>
              <a:t>Year-to-date-statistics</a:t>
            </a:r>
            <a:endParaRPr lang="en-US" b="0" dirty="0">
              <a:ln w="18415" cmpd="sng">
                <a:solidFill>
                  <a:schemeClr val="tx1"/>
                </a:solidFill>
                <a:prstDash val="solid"/>
              </a:ln>
              <a:effectLst>
                <a:outerShdw blurRad="63500" dir="3600000" algn="tl" rotWithShape="0">
                  <a:srgbClr val="000000">
                    <a:alpha val="70000"/>
                  </a:srgbClr>
                </a:outerShdw>
              </a:effectLst>
            </a:endParaRPr>
          </a:p>
        </p:txBody>
      </p:sp>
      <p:graphicFrame>
        <p:nvGraphicFramePr>
          <p:cNvPr id="8" name="Picture Placeholder 7"/>
          <p:cNvGraphicFramePr>
            <a:graphicFrameLocks noGrp="1"/>
          </p:cNvGraphicFramePr>
          <p:nvPr>
            <p:ph type="pic" idx="1"/>
          </p:nvPr>
        </p:nvGraphicFramePr>
        <p:xfrm>
          <a:off x="457201" y="304799"/>
          <a:ext cx="8305800" cy="4343400"/>
        </p:xfrm>
        <a:graphic>
          <a:graphicData uri="http://schemas.openxmlformats.org/drawingml/2006/table">
            <a:tbl>
              <a:tblPr/>
              <a:tblGrid>
                <a:gridCol w="1791446"/>
                <a:gridCol w="3392893"/>
                <a:gridCol w="3121461"/>
              </a:tblGrid>
              <a:tr h="723900">
                <a:tc>
                  <a:txBody>
                    <a:bodyPr/>
                    <a:lstStyle/>
                    <a:p>
                      <a:pPr marL="0" marR="0" algn="ctr">
                        <a:lnSpc>
                          <a:spcPct val="115000"/>
                        </a:lnSpc>
                        <a:spcBef>
                          <a:spcPts val="0"/>
                        </a:spcBef>
                        <a:spcAft>
                          <a:spcPts val="0"/>
                        </a:spcAft>
                      </a:pPr>
                      <a:r>
                        <a:rPr lang="en-US" sz="2800" b="1" dirty="0">
                          <a:latin typeface="Calibri"/>
                          <a:ea typeface="Calibri"/>
                          <a:cs typeface="Times New Roman"/>
                        </a:rPr>
                        <a:t>Year</a:t>
                      </a:r>
                      <a:endParaRPr lang="en-US" sz="2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b="1">
                          <a:latin typeface="Calibri"/>
                          <a:ea typeface="Calibri"/>
                          <a:cs typeface="Times New Roman"/>
                        </a:rPr>
                        <a:t>Number of Fires</a:t>
                      </a:r>
                      <a:endParaRPr lang="en-US" sz="2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b="1">
                          <a:latin typeface="Calibri"/>
                          <a:ea typeface="Calibri"/>
                          <a:cs typeface="Times New Roman"/>
                        </a:rPr>
                        <a:t>Acres Burned</a:t>
                      </a:r>
                      <a:endParaRPr lang="en-US" sz="2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3900">
                <a:tc>
                  <a:txBody>
                    <a:bodyPr/>
                    <a:lstStyle/>
                    <a:p>
                      <a:pPr marL="0" marR="0" algn="ctr">
                        <a:lnSpc>
                          <a:spcPct val="115000"/>
                        </a:lnSpc>
                        <a:spcBef>
                          <a:spcPts val="0"/>
                        </a:spcBef>
                        <a:spcAft>
                          <a:spcPts val="0"/>
                        </a:spcAft>
                      </a:pPr>
                      <a:r>
                        <a:rPr lang="en-US" sz="2800" dirty="0">
                          <a:latin typeface="Calibri"/>
                          <a:ea typeface="Calibri"/>
                          <a:cs typeface="Times New Roman"/>
                        </a:rPr>
                        <a:t>2010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dirty="0">
                          <a:latin typeface="Calibri"/>
                          <a:ea typeface="Calibri"/>
                          <a:cs typeface="Times New Roman"/>
                        </a:rPr>
                        <a:t>28, 132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a:latin typeface="Calibri"/>
                          <a:ea typeface="Calibri"/>
                          <a:cs typeface="Times New Roman"/>
                        </a:rPr>
                        <a:t>1, 365, 787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3900">
                <a:tc>
                  <a:txBody>
                    <a:bodyPr/>
                    <a:lstStyle/>
                    <a:p>
                      <a:pPr marL="0" marR="0" algn="ctr">
                        <a:lnSpc>
                          <a:spcPct val="115000"/>
                        </a:lnSpc>
                        <a:spcBef>
                          <a:spcPts val="0"/>
                        </a:spcBef>
                        <a:spcAft>
                          <a:spcPts val="0"/>
                        </a:spcAft>
                      </a:pPr>
                      <a:r>
                        <a:rPr lang="en-US" sz="2800">
                          <a:latin typeface="Calibri"/>
                          <a:ea typeface="Calibri"/>
                          <a:cs typeface="Times New Roman"/>
                        </a:rPr>
                        <a:t>2009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dirty="0">
                          <a:latin typeface="Calibri"/>
                          <a:ea typeface="Calibri"/>
                          <a:cs typeface="Times New Roman"/>
                        </a:rPr>
                        <a:t>46, 158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a:latin typeface="Calibri"/>
                          <a:ea typeface="Calibri"/>
                          <a:cs typeface="Times New Roman"/>
                        </a:rPr>
                        <a:t>1, 849, 994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3900">
                <a:tc>
                  <a:txBody>
                    <a:bodyPr/>
                    <a:lstStyle/>
                    <a:p>
                      <a:pPr marL="0" marR="0" algn="ctr">
                        <a:lnSpc>
                          <a:spcPct val="115000"/>
                        </a:lnSpc>
                        <a:spcBef>
                          <a:spcPts val="0"/>
                        </a:spcBef>
                        <a:spcAft>
                          <a:spcPts val="0"/>
                        </a:spcAft>
                      </a:pPr>
                      <a:r>
                        <a:rPr lang="en-US" sz="2800">
                          <a:latin typeface="Calibri"/>
                          <a:ea typeface="Calibri"/>
                          <a:cs typeface="Times New Roman"/>
                        </a:rPr>
                        <a:t>2008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dirty="0">
                          <a:latin typeface="Calibri"/>
                          <a:ea typeface="Calibri"/>
                          <a:cs typeface="Times New Roman"/>
                        </a:rPr>
                        <a:t>32, 564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dirty="0">
                          <a:latin typeface="Calibri"/>
                          <a:ea typeface="Calibri"/>
                          <a:cs typeface="Times New Roman"/>
                        </a:rPr>
                        <a:t>1, 783, 282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3900">
                <a:tc>
                  <a:txBody>
                    <a:bodyPr/>
                    <a:lstStyle/>
                    <a:p>
                      <a:pPr marL="0" marR="0" algn="ctr">
                        <a:lnSpc>
                          <a:spcPct val="115000"/>
                        </a:lnSpc>
                        <a:spcBef>
                          <a:spcPts val="0"/>
                        </a:spcBef>
                        <a:spcAft>
                          <a:spcPts val="0"/>
                        </a:spcAft>
                      </a:pPr>
                      <a:r>
                        <a:rPr lang="en-US" sz="2800">
                          <a:latin typeface="Calibri"/>
                          <a:ea typeface="Calibri"/>
                          <a:cs typeface="Times New Roman"/>
                        </a:rPr>
                        <a:t>2007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a:latin typeface="Calibri"/>
                          <a:ea typeface="Calibri"/>
                          <a:cs typeface="Times New Roman"/>
                        </a:rPr>
                        <a:t>44, 179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dirty="0">
                          <a:latin typeface="Calibri"/>
                          <a:ea typeface="Calibri"/>
                          <a:cs typeface="Times New Roman"/>
                        </a:rPr>
                        <a:t>1, 678, 839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3900">
                <a:tc>
                  <a:txBody>
                    <a:bodyPr/>
                    <a:lstStyle/>
                    <a:p>
                      <a:pPr marL="0" marR="0" algn="ctr">
                        <a:lnSpc>
                          <a:spcPct val="115000"/>
                        </a:lnSpc>
                        <a:spcBef>
                          <a:spcPts val="0"/>
                        </a:spcBef>
                        <a:spcAft>
                          <a:spcPts val="0"/>
                        </a:spcAft>
                      </a:pPr>
                      <a:r>
                        <a:rPr lang="en-US" sz="2800">
                          <a:latin typeface="Calibri"/>
                          <a:ea typeface="Calibri"/>
                          <a:cs typeface="Times New Roman"/>
                        </a:rPr>
                        <a:t>2006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a:latin typeface="Calibri"/>
                          <a:ea typeface="Calibri"/>
                          <a:cs typeface="Times New Roman"/>
                        </a:rPr>
                        <a:t>53, 563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dirty="0">
                          <a:latin typeface="Calibri"/>
                          <a:ea typeface="Calibri"/>
                          <a:cs typeface="Times New Roman"/>
                        </a:rPr>
                        <a:t>3, 187, 940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 Placeholder 5"/>
          <p:cNvSpPr>
            <a:spLocks noGrp="1"/>
          </p:cNvSpPr>
          <p:nvPr>
            <p:ph type="body" sz="half" idx="2"/>
          </p:nvPr>
        </p:nvSpPr>
        <p:spPr/>
        <p:txBody>
          <a:bodyPr/>
          <a:lstStyle/>
          <a:p>
            <a:pPr algn="ctr"/>
            <a:r>
              <a:rPr lang="en-US" dirty="0" smtClean="0">
                <a:ln w="18415" cmpd="sng">
                  <a:solidFill>
                    <a:schemeClr val="tx1"/>
                  </a:solidFill>
                  <a:prstDash val="solid"/>
                </a:ln>
                <a:solidFill>
                  <a:srgbClr val="FFFFFF"/>
                </a:solidFill>
                <a:effectLst>
                  <a:outerShdw blurRad="63500" dir="3600000" algn="tl" rotWithShape="0">
                    <a:srgbClr val="000000">
                      <a:alpha val="70000"/>
                    </a:srgbClr>
                  </a:outerShdw>
                </a:effectLst>
              </a:rPr>
              <a:t>Forest fires in the United States</a:t>
            </a:r>
            <a:endParaRPr lang="en-US" dirty="0">
              <a:ln w="18415" cmpd="sng">
                <a:solidFill>
                  <a:schemeClr val="tx1"/>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re background.jpg"/>
          <p:cNvPicPr>
            <a:picLocks noChangeAspect="1"/>
          </p:cNvPicPr>
          <p:nvPr/>
        </p:nvPicPr>
        <p:blipFill>
          <a:blip r:embed="rId2" cstate="print"/>
          <a:stretch>
            <a:fillRect/>
          </a:stretch>
        </p:blipFill>
        <p:spPr>
          <a:xfrm>
            <a:off x="0" y="0"/>
            <a:ext cx="9167217" cy="6858000"/>
          </a:xfrm>
          <a:prstGeom prst="rect">
            <a:avLst/>
          </a:prstGeom>
        </p:spPr>
      </p:pic>
      <p:sp>
        <p:nvSpPr>
          <p:cNvPr id="5" name="Title 4"/>
          <p:cNvSpPr>
            <a:spLocks noGrp="1"/>
          </p:cNvSpPr>
          <p:nvPr>
            <p:ph type="title"/>
          </p:nvPr>
        </p:nvSpPr>
        <p:spPr/>
        <p:txBody>
          <a:bodyPr/>
          <a:lstStyle/>
          <a:p>
            <a:r>
              <a:rPr lang="en-US" b="1" dirty="0" smtClean="0"/>
              <a:t>What causes a forest fire?</a:t>
            </a:r>
            <a:endParaRPr lang="en-US" b="1" dirty="0"/>
          </a:p>
        </p:txBody>
      </p:sp>
      <p:sp>
        <p:nvSpPr>
          <p:cNvPr id="6" name="Content Placeholder 5"/>
          <p:cNvSpPr>
            <a:spLocks noGrp="1"/>
          </p:cNvSpPr>
          <p:nvPr>
            <p:ph idx="1"/>
          </p:nvPr>
        </p:nvSpPr>
        <p:spPr/>
        <p:txBody>
          <a:bodyPr>
            <a:normAutofit/>
          </a:bodyPr>
          <a:lstStyle/>
          <a:p>
            <a:pPr>
              <a:buNone/>
            </a:pP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There are four main ways a forest fire can begin.  A storm with lightning may ignite a fire.  Humans often start fires by being careless at their campsites, tossing cigarette butts, and even intentional </a:t>
            </a:r>
            <a:r>
              <a:rPr lang="en-US" b="1" dirty="0" smtClean="0">
                <a:ln w="18415" cmpd="sng">
                  <a:solidFill>
                    <a:srgbClr val="FFFFFF"/>
                  </a:solidFill>
                  <a:prstDash val="solid"/>
                </a:ln>
                <a:solidFill>
                  <a:schemeClr val="tx2">
                    <a:lumMod val="10000"/>
                  </a:schemeClr>
                </a:solidFill>
                <a:effectLst>
                  <a:outerShdw blurRad="63500" dir="3600000" algn="tl" rotWithShape="0">
                    <a:srgbClr val="000000">
                      <a:alpha val="70000"/>
                    </a:srgbClr>
                  </a:outerShdw>
                </a:effectLst>
              </a:rPr>
              <a:t>arson</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 third cause of wildfires is the eruption of a volcano. </a:t>
            </a:r>
            <a:r>
              <a:rPr lang="en-US"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i="1" u="sng"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Finally</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and you won’t believe this, forest fires can start from sparks that are formed from rock </a:t>
            </a:r>
            <a:r>
              <a:rPr lang="en-US" dirty="0" smtClean="0"/>
              <a:t>falls.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Lightning can strike a tree and start a forest fire.</a:t>
            </a:r>
            <a:endParaRPr lang="en-US" dirty="0"/>
          </a:p>
        </p:txBody>
      </p:sp>
      <p:pic>
        <p:nvPicPr>
          <p:cNvPr id="5" name="Picture Placeholder 4" descr="lightning_striking_tree.jpg"/>
          <p:cNvPicPr>
            <a:picLocks noGrp="1" noChangeAspect="1"/>
          </p:cNvPicPr>
          <p:nvPr>
            <p:ph type="pic" idx="1"/>
          </p:nvPr>
        </p:nvPicPr>
        <p:blipFill>
          <a:blip r:embed="rId2" cstate="print"/>
          <a:srcRect t="27616" b="27616"/>
          <a:stretch>
            <a:fillRect/>
          </a:stretch>
        </p:blipFill>
        <p:spPr/>
      </p:pic>
      <p:sp>
        <p:nvSpPr>
          <p:cNvPr id="4" name="Text Placeholder 3"/>
          <p:cNvSpPr>
            <a:spLocks noGrp="1"/>
          </p:cNvSpPr>
          <p:nvPr>
            <p:ph type="body" sz="half" idx="2"/>
          </p:nvPr>
        </p:nvSpPr>
        <p:spPr/>
        <p:txBody>
          <a:bodyPr/>
          <a:lstStyle/>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re background.jpg"/>
          <p:cNvPicPr>
            <a:picLocks noChangeAspect="1"/>
          </p:cNvPicPr>
          <p:nvPr/>
        </p:nvPicPr>
        <p:blipFill>
          <a:blip r:embed="rId2" cstate="print"/>
          <a:stretch>
            <a:fillRect/>
          </a:stretch>
        </p:blipFill>
        <p:spPr>
          <a:xfrm>
            <a:off x="0" y="0"/>
            <a:ext cx="9167217" cy="6858000"/>
          </a:xfrm>
          <a:prstGeom prst="rect">
            <a:avLst/>
          </a:prstGeom>
        </p:spPr>
      </p:pic>
      <p:sp>
        <p:nvSpPr>
          <p:cNvPr id="2" name="Title 1"/>
          <p:cNvSpPr>
            <a:spLocks noGrp="1"/>
          </p:cNvSpPr>
          <p:nvPr>
            <p:ph type="title"/>
          </p:nvPr>
        </p:nvSpPr>
        <p:spPr/>
        <p:txBody>
          <a:bodyPr>
            <a:normAutofit fontScale="90000"/>
          </a:bodyPr>
          <a:lstStyle/>
          <a:p>
            <a:r>
              <a:rPr lang="en-US" b="1" dirty="0" smtClean="0"/>
              <a:t>What are the effects of forest fires?</a:t>
            </a:r>
            <a:endParaRPr lang="en-US" b="1" dirty="0"/>
          </a:p>
        </p:txBody>
      </p:sp>
      <p:sp>
        <p:nvSpPr>
          <p:cNvPr id="3" name="Content Placeholder 2"/>
          <p:cNvSpPr>
            <a:spLocks noGrp="1"/>
          </p:cNvSpPr>
          <p:nvPr>
            <p:ph idx="1"/>
          </p:nvPr>
        </p:nvSpPr>
        <p:spPr/>
        <p:txBody>
          <a:bodyPr/>
          <a:lstStyle/>
          <a:p>
            <a:pPr>
              <a:buNone/>
            </a:pP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Forest fires can cause extensive damage to land, homes, and people. </a:t>
            </a:r>
            <a:r>
              <a:rPr lang="en-US" i="1" u="sng"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However</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sometimes forest fires can be beneficial. </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Some ecosystems depend on periodic </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fires.  Fires can promote </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plant and wildlife diversity </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by burning away live and dead plants, trees, and leaves.</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Forest fires affect our atmosphere and create their own weather systems.</a:t>
            </a:r>
            <a:endParaRPr lang="en-US" dirty="0"/>
          </a:p>
        </p:txBody>
      </p:sp>
      <p:pic>
        <p:nvPicPr>
          <p:cNvPr id="9" name="Picture Placeholder 8" descr="forest fires.jpg"/>
          <p:cNvPicPr>
            <a:picLocks noGrp="1" noChangeAspect="1"/>
          </p:cNvPicPr>
          <p:nvPr>
            <p:ph type="pic" idx="1"/>
          </p:nvPr>
        </p:nvPicPr>
        <p:blipFill>
          <a:blip r:embed="rId2" cstate="print"/>
          <a:srcRect l="9048" r="9048"/>
          <a:stretch>
            <a:fillRect/>
          </a:stretch>
        </p:blipFill>
        <p:spPr/>
      </p:pic>
      <p:sp>
        <p:nvSpPr>
          <p:cNvPr id="8" name="Text Placeholder 7"/>
          <p:cNvSpPr>
            <a:spLocks noGrp="1"/>
          </p:cNvSpPr>
          <p:nvPr>
            <p:ph type="body" sz="half" idx="2"/>
          </p:nvPr>
        </p:nvSpPr>
        <p:spPr/>
        <p:txBody>
          <a:bodyPr/>
          <a:lstStyle/>
          <a:p>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re background.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p>
            <a:r>
              <a:rPr lang="en-US" b="1" dirty="0" smtClean="0"/>
              <a:t>How can you prevent forest fires?</a:t>
            </a:r>
            <a:endParaRPr lang="en-US" b="1" dirty="0"/>
          </a:p>
        </p:txBody>
      </p:sp>
      <p:sp>
        <p:nvSpPr>
          <p:cNvPr id="3" name="Content Placeholder 2"/>
          <p:cNvSpPr>
            <a:spLocks noGrp="1"/>
          </p:cNvSpPr>
          <p:nvPr>
            <p:ph idx="1"/>
          </p:nvPr>
        </p:nvSpPr>
        <p:spPr/>
        <p:txBody>
          <a:bodyPr>
            <a:normAutofit lnSpcReduction="10000"/>
          </a:bodyPr>
          <a:lstStyle/>
          <a:p>
            <a:pPr>
              <a:buNone/>
            </a:pP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According to Smokey Bear, there are many things we can do to prevent forest fires.  First, we should never play with matches.  Second, be safe around campfires and make sure to </a:t>
            </a:r>
            <a:r>
              <a:rPr lang="en-US" b="1" dirty="0" smtClean="0">
                <a:ln w="18415" cmpd="sng">
                  <a:solidFill>
                    <a:srgbClr val="FFFFFF"/>
                  </a:solidFill>
                  <a:prstDash val="solid"/>
                </a:ln>
                <a:solidFill>
                  <a:schemeClr val="bg1">
                    <a:lumMod val="95000"/>
                    <a:lumOff val="5000"/>
                  </a:schemeClr>
                </a:solidFill>
                <a:effectLst>
                  <a:outerShdw blurRad="63500" dir="3600000" algn="tl" rotWithShape="0">
                    <a:srgbClr val="000000">
                      <a:alpha val="70000"/>
                    </a:srgbClr>
                  </a:outerShdw>
                </a:effectLst>
              </a:rPr>
              <a:t>extinguish</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them when you leave your campsite.  Third, adults should maintain any equipment that could cause sparks, such as lawnmowers.  Finally, smokers should never throw their cigarettes butts on the ground without properly stomping them out.</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Smokey The Bear</a:t>
            </a:r>
            <a:endParaRPr lang="en-US" dirty="0"/>
          </a:p>
        </p:txBody>
      </p:sp>
      <p:pic>
        <p:nvPicPr>
          <p:cNvPr id="5" name="Picture Placeholder 4" descr="smokey bear.jpg"/>
          <p:cNvPicPr>
            <a:picLocks noGrp="1" noChangeAspect="1"/>
          </p:cNvPicPr>
          <p:nvPr>
            <p:ph type="pic" idx="1"/>
          </p:nvPr>
        </p:nvPicPr>
        <p:blipFill>
          <a:blip r:embed="rId2" cstate="print"/>
          <a:srcRect t="21023" b="21023"/>
          <a:stretch>
            <a:fillRect/>
          </a:stretch>
        </p:blipFill>
        <p:spPr/>
      </p:pic>
      <p:sp>
        <p:nvSpPr>
          <p:cNvPr id="4" name="Text Placeholder 3"/>
          <p:cNvSpPr>
            <a:spLocks noGrp="1"/>
          </p:cNvSpPr>
          <p:nvPr>
            <p:ph type="body" sz="half" idx="2"/>
          </p:nvPr>
        </p:nvSpPr>
        <p:spPr/>
        <p:txBody>
          <a:bodyPr/>
          <a:lstStyle/>
          <a:p>
            <a:pPr algn="ctr"/>
            <a:r>
              <a:rPr lang="en-US" dirty="0" smtClean="0"/>
              <a:t>Only you can prevent forest fires!</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146</TotalTime>
  <Words>585</Words>
  <Application>Microsoft Office PowerPoint</Application>
  <PresentationFormat>On-screen Show (4:3)</PresentationFormat>
  <Paragraphs>69</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Nature’s Fury Forest Fires</vt:lpstr>
      <vt:lpstr>What is a forest fire?</vt:lpstr>
      <vt:lpstr>Year-to-date-statistics</vt:lpstr>
      <vt:lpstr>What causes a forest fire?</vt:lpstr>
      <vt:lpstr>Lightning can strike a tree and start a forest fire.</vt:lpstr>
      <vt:lpstr>What are the effects of forest fires?</vt:lpstr>
      <vt:lpstr>Forest fires affect our atmosphere and create their own weather systems.</vt:lpstr>
      <vt:lpstr>How can you prevent forest fires?</vt:lpstr>
      <vt:lpstr>Smokey The Bear</vt:lpstr>
      <vt:lpstr>Interesting Facts</vt:lpstr>
      <vt:lpstr>World Continent Map</vt:lpstr>
      <vt:lpstr>Review Quiz</vt:lpstr>
      <vt:lpstr>Glossary</vt:lpstr>
      <vt:lpstr>Works Cited</vt:lpstr>
    </vt:vector>
  </TitlesOfParts>
  <Company>SUSD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Nature’s Fury Forest Fires</dc:title>
  <dc:creator>default</dc:creator>
  <cp:lastModifiedBy>default</cp:lastModifiedBy>
  <cp:revision>17</cp:revision>
  <dcterms:created xsi:type="dcterms:W3CDTF">2010-06-22T21:39:05Z</dcterms:created>
  <dcterms:modified xsi:type="dcterms:W3CDTF">2010-06-23T02:37:08Z</dcterms:modified>
</cp:coreProperties>
</file>